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65" r:id="rId3"/>
    <p:sldId id="367" r:id="rId4"/>
    <p:sldId id="363" r:id="rId5"/>
    <p:sldId id="368" r:id="rId6"/>
    <p:sldId id="369" r:id="rId7"/>
    <p:sldId id="347" r:id="rId8"/>
    <p:sldId id="361" r:id="rId9"/>
    <p:sldId id="259" r:id="rId10"/>
    <p:sldId id="359" r:id="rId11"/>
    <p:sldId id="268" r:id="rId1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676071741032369E-2"/>
          <c:y val="3.2245813891369407E-2"/>
          <c:w val="0.90769429862933804"/>
          <c:h val="0.7741203936786857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Эксплуатация ОПО</c:v>
                </c:pt>
              </c:strCache>
            </c:strRef>
          </c:tx>
          <c:spPr>
            <a:ln w="57150"/>
          </c:spPr>
          <c:marker>
            <c:spPr>
              <a:solidFill>
                <a:schemeClr val="accent2"/>
              </a:solidFill>
              <a:ln w="57150"/>
            </c:spPr>
          </c:marker>
          <c:dLbls>
            <c:dLbl>
              <c:idx val="0"/>
              <c:layout>
                <c:manualLayout>
                  <c:x val="-4.1666666666666664E-2"/>
                  <c:y val="-6.9996080682393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0123456790123455E-2"/>
                  <c:y val="-5.7089914392228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061849907650434E-2"/>
                  <c:y val="5.6903399622264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3209876543209874E-2"/>
                  <c:y val="6.224076954412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7160493827161626E-3"/>
                  <c:y val="5.2912716488291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2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на 01.07.2026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720</c:v>
                </c:pt>
                <c:pt idx="1">
                  <c:v>720</c:v>
                </c:pt>
                <c:pt idx="2">
                  <c:v>800</c:v>
                </c:pt>
                <c:pt idx="3">
                  <c:v>826</c:v>
                </c:pt>
                <c:pt idx="4">
                  <c:v>815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Эксплуатация ГТС</c:v>
                </c:pt>
              </c:strCache>
            </c:strRef>
          </c:tx>
          <c:spPr>
            <a:ln w="57150"/>
          </c:spPr>
          <c:marker>
            <c:spPr>
              <a:solidFill>
                <a:srgbClr val="C00000"/>
              </a:solidFill>
              <a:ln w="57150"/>
            </c:spPr>
          </c:marker>
          <c:dLbls>
            <c:dLbl>
              <c:idx val="0"/>
              <c:layout>
                <c:manualLayout>
                  <c:x val="-3.8580246913580245E-2"/>
                  <c:y val="-7.7341622913628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104938271604944E-2"/>
                  <c:y val="-5.1836447184880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0247035092835678E-2"/>
                  <c:y val="-3.7248369008381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716049382716049E-3"/>
                  <c:y val="-2.8193047994667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2591377466705559E-3"/>
                  <c:y val="-1.0777812218686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на 01.07.2026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48</c:v>
                </c:pt>
                <c:pt idx="1">
                  <c:v>48</c:v>
                </c:pt>
                <c:pt idx="2">
                  <c:v>50</c:v>
                </c:pt>
                <c:pt idx="3">
                  <c:v>41</c:v>
                </c:pt>
                <c:pt idx="4">
                  <c:v>34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Объекты кап. строя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pPr>
              <a:ln w="57150"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4.1666666666666664E-2"/>
                  <c:y val="-9.2507082546383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9382716049382776E-2"/>
                  <c:y val="-9.6252422570331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475320793234179E-2"/>
                  <c:y val="-5.3402245429520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3209876543209992E-2"/>
                  <c:y val="-9.3796676912441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7160493827161626E-3"/>
                  <c:y val="-8.0343117740004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2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на 01.07.2026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216</c:v>
                </c:pt>
                <c:pt idx="1">
                  <c:v>126</c:v>
                </c:pt>
                <c:pt idx="2">
                  <c:v>95</c:v>
                </c:pt>
                <c:pt idx="3">
                  <c:v>124</c:v>
                </c:pt>
                <c:pt idx="4">
                  <c:v>159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12069024"/>
        <c:axId val="-112071744"/>
      </c:lineChart>
      <c:catAx>
        <c:axId val="-11206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700" baseline="0"/>
            </a:pPr>
            <a:endParaRPr lang="ru-RU"/>
          </a:p>
        </c:txPr>
        <c:crossAx val="-112071744"/>
        <c:crosses val="autoZero"/>
        <c:auto val="1"/>
        <c:lblAlgn val="ctr"/>
        <c:lblOffset val="100"/>
        <c:noMultiLvlLbl val="0"/>
      </c:catAx>
      <c:valAx>
        <c:axId val="-112071744"/>
        <c:scaling>
          <c:orientation val="minMax"/>
          <c:max val="9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700" baseline="0"/>
            </a:pPr>
            <a:endParaRPr lang="ru-RU"/>
          </a:p>
        </c:txPr>
        <c:crossAx val="-112069024"/>
        <c:crosses val="autoZero"/>
        <c:crossBetween val="between"/>
        <c:majorUnit val="100"/>
        <c:minorUnit val="50"/>
      </c:valAx>
    </c:plotArea>
    <c:legend>
      <c:legendPos val="b"/>
      <c:overlay val="0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 algn="ctr">
        <a:defRPr lang="ru-RU" sz="1800" b="1" i="0" u="none" strike="noStrike" kern="1200" baseline="0">
          <a:solidFill>
            <a:prstClr val="black"/>
          </a:solidFill>
          <a:latin typeface="Times New Roman" pitchFamily="18" charset="0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Плановые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71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Внеплановые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12</c:v>
                </c:pt>
                <c:pt idx="1">
                  <c:v>45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Строительный надзор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82</c:v>
                </c:pt>
                <c:pt idx="1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27501520"/>
        <c:axId val="-2127505872"/>
      </c:barChart>
      <c:catAx>
        <c:axId val="-212750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2127505872"/>
        <c:crosses val="autoZero"/>
        <c:auto val="1"/>
        <c:lblAlgn val="ctr"/>
        <c:lblOffset val="100"/>
        <c:noMultiLvlLbl val="0"/>
      </c:catAx>
      <c:valAx>
        <c:axId val="-212750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212750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ln w="3175"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ln w="3175"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solidFill>
                <a:schemeClr val="accent1"/>
              </a:solidFill>
              <a:ln w="3175"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5.056114513463595E-2"/>
                  <c:y val="-4.1189466197580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9556357538641002E-2"/>
                  <c:y val="-3.02817660782788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9310659084281144E-2"/>
                  <c:y val="1.7761098440042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093637600855449E-2"/>
                  <c:y val="1.413139553121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0383554486244782E-2"/>
                  <c:y val="-2.3168549985936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исполнение предписаний</c:v>
                </c:pt>
                <c:pt idx="1">
                  <c:v>по заявлениям о фактах возникновения угрозы </c:v>
                </c:pt>
                <c:pt idx="2">
                  <c:v>по поручению органов прокуратуры </c:v>
                </c:pt>
                <c:pt idx="3">
                  <c:v>индикаторы риска</c:v>
                </c:pt>
                <c:pt idx="4">
                  <c:v>отсутствие лицензий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</c:v>
                </c:pt>
                <c:pt idx="1">
                  <c:v>8</c:v>
                </c:pt>
                <c:pt idx="2">
                  <c:v>22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9017825896762908"/>
          <c:y val="5.9726206892044678E-2"/>
          <c:w val="0.30056248177311168"/>
          <c:h val="0.85201725952018392"/>
        </c:manualLayout>
      </c:layout>
      <c:overlay val="0"/>
      <c:txPr>
        <a:bodyPr/>
        <a:lstStyle/>
        <a:p>
          <a:pPr>
            <a:defRPr sz="1600" b="1" i="0" baseline="0">
              <a:latin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676071741032369E-2"/>
          <c:y val="0.14816122806999213"/>
          <c:w val="0.89380540974044909"/>
          <c:h val="0.708522814281896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 нарушениями           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3.0864197530864196E-3"/>
                  <c:y val="-2.4239481998087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864197530864196E-3"/>
                  <c:y val="-2.39116623974487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4.76673762975293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</c:v>
                </c:pt>
                <c:pt idx="1">
                  <c:v>121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 нарушений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-3.0865412656751238E-3"/>
                  <c:y val="-0.18617962636389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0864197530864196E-3"/>
                  <c:y val="-0.151972355184322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0.20121003769534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864197530864196E-3"/>
                  <c:y val="-0.182975756997266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2592592592592587E-3"/>
                  <c:y val="-0.121719652432984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56</c:v>
                </c:pt>
                <c:pt idx="1">
                  <c:v>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27510224"/>
        <c:axId val="-2127506960"/>
      </c:barChart>
      <c:catAx>
        <c:axId val="-212751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2127506960"/>
        <c:crosses val="autoZero"/>
        <c:auto val="1"/>
        <c:lblAlgn val="ctr"/>
        <c:lblOffset val="100"/>
        <c:noMultiLvlLbl val="0"/>
      </c:catAx>
      <c:valAx>
        <c:axId val="-2127506960"/>
        <c:scaling>
          <c:orientation val="minMax"/>
          <c:max val="200"/>
          <c:min val="0"/>
        </c:scaling>
        <c:delete val="0"/>
        <c:axPos val="l"/>
        <c:majorGridlines>
          <c:spPr>
            <a:ln>
              <a:solidFill>
                <a:schemeClr val="bg1">
                  <a:lumMod val="65000"/>
                  <a:alpha val="9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baseline="0">
                <a:latin typeface="Times New Roman" pitchFamily="18" charset="0"/>
              </a:defRPr>
            </a:pPr>
            <a:endParaRPr lang="ru-RU"/>
          </a:p>
        </c:txPr>
        <c:crossAx val="-2127510224"/>
        <c:crosses val="autoZero"/>
        <c:crossBetween val="between"/>
        <c:majorUnit val="50"/>
        <c:minorUnit val="10"/>
      </c:valAx>
    </c:plotArea>
    <c:legend>
      <c:legendPos val="b"/>
      <c:layout>
        <c:manualLayout>
          <c:xMode val="edge"/>
          <c:yMode val="edge"/>
          <c:x val="0.19427031690483135"/>
          <c:y val="0.92222345917649495"/>
          <c:w val="0.68568703217653348"/>
          <c:h val="6.9363967383905697E-2"/>
        </c:manualLayout>
      </c:layout>
      <c:overlay val="0"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Плановые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.11574074074074069"/>
                  <c:y val="-1.6810124165840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728395061728383"/>
                  <c:y val="-1.7910221537383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8641975308641972E-2"/>
                  <c:y val="-4.5971873831049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233955513997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7901234567901231E-2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</c:v>
                </c:pt>
                <c:pt idx="1">
                  <c:v>411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Внеплановые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11574074074074069"/>
                  <c:y val="-3.3672391930733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191358024691347"/>
                  <c:y val="-2.8060326608944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1728395061728392E-3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129</c:v>
                </c:pt>
                <c:pt idx="1">
                  <c:v>479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Постоянный надзор</c:v>
                </c:pt>
              </c:strCache>
            </c:strRef>
          </c:tx>
          <c:spPr>
            <a:ln w="12700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>
                <c:manualLayout>
                  <c:x val="0.12345666861086803"/>
                  <c:y val="-0.179586090297247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3117283950617273"/>
                  <c:y val="-0.179586090297247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864197530864196E-3"/>
                  <c:y val="-0.103823208453096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5.3314620556995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6296296296296294E-3"/>
                  <c:y val="-0.188004188279930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6 мес. 2025</c:v>
                </c:pt>
                <c:pt idx="1">
                  <c:v>6 мес. 2026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562</c:v>
                </c:pt>
                <c:pt idx="1">
                  <c:v>812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12079904"/>
        <c:axId val="-112077184"/>
      </c:barChart>
      <c:catAx>
        <c:axId val="-112079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112077184"/>
        <c:crosses val="autoZero"/>
        <c:auto val="0"/>
        <c:lblAlgn val="ctr"/>
        <c:lblOffset val="100"/>
        <c:noMultiLvlLbl val="0"/>
      </c:catAx>
      <c:valAx>
        <c:axId val="-112077184"/>
        <c:scaling>
          <c:orientation val="minMax"/>
          <c:max val="2000"/>
          <c:min val="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baseline="0">
                <a:latin typeface="Times New Roman" pitchFamily="18" charset="0"/>
              </a:defRPr>
            </a:pPr>
            <a:endParaRPr lang="ru-RU"/>
          </a:p>
        </c:txPr>
        <c:crossAx val="-112079904"/>
        <c:crosses val="autoZero"/>
        <c:crossBetween val="between"/>
        <c:majorUnit val="4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2.7216389617964422E-3"/>
                  <c:y val="3.09197670846934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3464809954311262E-3"/>
                  <c:y val="-1.0961200389499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3220205113249619E-2"/>
                  <c:y val="-1.0769228255684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093637600855449E-2"/>
                  <c:y val="-4.02426691151963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0383554486244782E-2"/>
                  <c:y val="-2.3168549985936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Штрафы</c:v>
                </c:pt>
                <c:pt idx="1">
                  <c:v>Приостановки</c:v>
                </c:pt>
                <c:pt idx="2">
                  <c:v>Предупреждения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185</c:v>
                </c:pt>
                <c:pt idx="1">
                  <c:v>10</c:v>
                </c:pt>
                <c:pt idx="2">
                  <c:v>175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2127509136"/>
        <c:axId val="-2127504240"/>
      </c:barChart>
      <c:valAx>
        <c:axId val="-2127504240"/>
        <c:scaling>
          <c:orientation val="minMax"/>
          <c:max val="2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Times New Roman" panose="02020603050405020304" pitchFamily="18" charset="0"/>
              </a:defRPr>
            </a:pPr>
            <a:endParaRPr lang="ru-RU"/>
          </a:p>
        </c:txPr>
        <c:crossAx val="-2127509136"/>
        <c:crosses val="autoZero"/>
        <c:crossBetween val="between"/>
        <c:majorUnit val="50"/>
      </c:valAx>
      <c:catAx>
        <c:axId val="-21275091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baseline="0">
                <a:latin typeface="Times New Roman" panose="02020603050405020304" pitchFamily="18" charset="0"/>
              </a:defRPr>
            </a:pPr>
            <a:endParaRPr lang="ru-RU"/>
          </a:p>
        </c:txPr>
        <c:crossAx val="-212750424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Смертельные н/с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мес. 2024</c:v>
                </c:pt>
                <c:pt idx="1">
                  <c:v>6 мес. 2025</c:v>
                </c:pt>
                <c:pt idx="2">
                  <c:v>6 мес. 2026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Тяжелые н/с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мес. 2024</c:v>
                </c:pt>
                <c:pt idx="1">
                  <c:v>6 мес. 2025</c:v>
                </c:pt>
                <c:pt idx="2">
                  <c:v>6 мес. 2026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Групповые н/с, 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мес. 2024</c:v>
                </c:pt>
                <c:pt idx="1">
                  <c:v>6 мес. 2025</c:v>
                </c:pt>
                <c:pt idx="2">
                  <c:v>6 мес. 2026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Аварии</c:v>
                </c:pt>
              </c:strCache>
            </c:strRef>
          </c:tx>
          <c:spPr>
            <a:solidFill>
              <a:srgbClr val="C00000"/>
            </a:solidFill>
            <a:ln w="190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6 мес. 2024</c:v>
                </c:pt>
                <c:pt idx="1">
                  <c:v>6 мес. 2025</c:v>
                </c:pt>
                <c:pt idx="2">
                  <c:v>6 мес. 2026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1">
                  <c:v>6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27508592"/>
        <c:axId val="-2127510768"/>
      </c:barChart>
      <c:catAx>
        <c:axId val="-212750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ru-RU"/>
          </a:p>
        </c:txPr>
        <c:crossAx val="-2127510768"/>
        <c:crosses val="autoZero"/>
        <c:auto val="1"/>
        <c:lblAlgn val="ctr"/>
        <c:lblOffset val="100"/>
        <c:noMultiLvlLbl val="0"/>
      </c:catAx>
      <c:valAx>
        <c:axId val="-2127510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-212750859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 b="1" i="0" baseline="0">
              <a:latin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-539552" y="-1052736"/>
          <a:ext cx="0" cy="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D87C0-F770-44FC-B2AB-055436E9EB4A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B7A1F-12FB-4FB9-9D58-4A8294C4C1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96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Федеральная служба по экологическому, технологическому и атомному надзору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Ростехнадзор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Ленское управление Федеральной службы по экологическому, технологическому и атомному надзору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ДОКЛАД</a:t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ОСНОВНЫЕ ИТОГИ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КОНТРОЛЬНО-НАДЗОРНОЙ ДЕЯТЕЛЬНОСТИ  ЛЕНСКОГО УПРАВЛЕНИЯ ФЕДЕРАЛЬНОЙ СЛУЖБЫ ПО ЭКОЛОГИЧЕСКОМУ, ТЕХНОЛОГИЧЕСКОМУ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И АТОМНОМУ НАДЗОРУ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6 месяцев 2026 года</a:t>
            </a:r>
            <a:r>
              <a:rPr lang="ru-RU" altLang="ru-RU" sz="1600" b="1" dirty="0">
                <a:solidFill>
                  <a:srgbClr val="FF0000"/>
                </a:solidFill>
              </a:rPr>
              <a:t/>
            </a:r>
            <a:br>
              <a:rPr lang="ru-RU" altLang="ru-RU" sz="1600" b="1" dirty="0">
                <a:solidFill>
                  <a:srgbClr val="FF0000"/>
                </a:solidFill>
              </a:rPr>
            </a:br>
            <a:endParaRPr lang="ru-RU" altLang="ru-RU" sz="1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Докладчик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</a:t>
            </a:r>
            <a:r>
              <a:rPr lang="ru-RU" altLang="ru-RU" sz="1600" b="1" dirty="0" err="1" smtClean="0">
                <a:latin typeface="Times New Roman" pitchFamily="18" charset="0"/>
                <a:cs typeface="Times New Roman" pitchFamily="18" charset="0"/>
              </a:rPr>
              <a:t>И.о</a:t>
            </a: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. руководителя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управления</a:t>
            </a:r>
          </a:p>
          <a:p>
            <a:pPr marL="0" indent="0">
              <a:buNone/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В.А. Савченко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1607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</a:rPr>
              <a:t>Профилактические </a:t>
            </a:r>
            <a:r>
              <a:rPr lang="ru-RU" sz="2400" b="1" dirty="0" smtClean="0">
                <a:latin typeface="Times New Roman" pitchFamily="18" charset="0"/>
              </a:rPr>
              <a:t>мероприятия</a:t>
            </a:r>
            <a:endParaRPr lang="ru-RU" altLang="ru-RU" sz="2400" b="1" dirty="0"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совещания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поднадзорными организациями;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постоянной основе в адрес поднадзорных организаций направляются информационные письма об анализе обстоятельств и причин несчастных случаев;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вынесено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209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предостережений о недопустимости нарушения обязательных требований;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ходе публичных обсуждений рассматриваются типовые нарушения обязательных требований, причины производственного травматизма;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профилактических визита, 335 консультаций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профилактики нарушений обязательных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снижения производственного травматизма.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0206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algn="ctr"/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2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latin typeface="Times New Roman" pitchFamily="18" charset="0"/>
              </a:rPr>
              <a:t>Количество </a:t>
            </a:r>
            <a:r>
              <a:rPr lang="ru-RU" altLang="ru-RU" sz="2000" b="1" dirty="0" smtClean="0">
                <a:latin typeface="Times New Roman" pitchFamily="18" charset="0"/>
              </a:rPr>
              <a:t>поднадзорных организаций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996614"/>
              </p:ext>
            </p:extLst>
          </p:nvPr>
        </p:nvGraphicFramePr>
        <p:xfrm>
          <a:off x="457200" y="1268760"/>
          <a:ext cx="82296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789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Распределение проверок по видам</a:t>
            </a:r>
            <a:endParaRPr lang="ru-RU" sz="20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829994"/>
              </p:ext>
            </p:extLst>
          </p:nvPr>
        </p:nvGraphicFramePr>
        <p:xfrm>
          <a:off x="457200" y="1196752"/>
          <a:ext cx="8229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680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Распределение внеплановых проверок по основаниям их </a:t>
            </a:r>
            <a:br>
              <a:rPr lang="ru-RU" alt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проведения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270945"/>
              </p:ext>
            </p:extLst>
          </p:nvPr>
        </p:nvGraphicFramePr>
        <p:xfrm>
          <a:off x="467544" y="1628800"/>
          <a:ext cx="82296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917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475656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Соотношение количества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проведенных плановых, внеплановых проверок с выявленными  нарушениями   /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без нарушений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502853"/>
              </p:ext>
            </p:extLst>
          </p:nvPr>
        </p:nvGraphicFramePr>
        <p:xfrm>
          <a:off x="457200" y="1268760"/>
          <a:ext cx="82296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70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Количество выявленных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нарушений при проведении плановых, внеплановых и КНД по постоянному надзору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894393"/>
              </p:ext>
            </p:extLst>
          </p:nvPr>
        </p:nvGraphicFramePr>
        <p:xfrm>
          <a:off x="467544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6717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latin typeface="Times New Roman" pitchFamily="18" charset="0"/>
              </a:rPr>
              <a:t>Количество наложенных административных </a:t>
            </a:r>
            <a:r>
              <a:rPr lang="ru-RU" altLang="ru-RU" sz="2000" b="1" dirty="0" smtClean="0">
                <a:latin typeface="Times New Roman" pitchFamily="18" charset="0"/>
              </a:rPr>
              <a:t>наказаний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535919"/>
              </p:ext>
            </p:extLst>
          </p:nvPr>
        </p:nvGraphicFramePr>
        <p:xfrm>
          <a:off x="467544" y="1628800"/>
          <a:ext cx="82296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426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Основные </a:t>
            </a:r>
            <a:r>
              <a:rPr lang="ru-RU" sz="2400" b="1" dirty="0">
                <a:latin typeface="Times New Roman" pitchFamily="18" charset="0"/>
              </a:rPr>
              <a:t>показатели разрешительной </a:t>
            </a:r>
            <a:r>
              <a:rPr lang="ru-RU" sz="2400" b="1" dirty="0" smtClean="0">
                <a:latin typeface="Times New Roman" pitchFamily="18" charset="0"/>
              </a:rPr>
              <a:t>деятельности</a:t>
            </a:r>
            <a:r>
              <a:rPr lang="ru-RU" sz="2400" dirty="0"/>
              <a:t/>
            </a:r>
            <a:br>
              <a:rPr lang="ru-RU" sz="2400" dirty="0"/>
            </a:br>
            <a:endParaRPr lang="ru-RU" altLang="ru-RU" sz="2400" b="1" dirty="0"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735210"/>
              </p:ext>
            </p:extLst>
          </p:nvPr>
        </p:nvGraphicFramePr>
        <p:xfrm>
          <a:off x="611562" y="980729"/>
          <a:ext cx="8075238" cy="504056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0422"/>
                <a:gridCol w="6182304"/>
                <a:gridCol w="792088"/>
                <a:gridCol w="730424"/>
              </a:tblGrid>
              <a:tr h="632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 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мес. 2025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мес. 2026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0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Выдано лицензий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Внесено сведений в реестр заключений экспертиз промышленной безопасности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1368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2321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выданных разрешений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на ведение работ с ВМ промышленного назначения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выданных заключений о соответствии объекта капитального строительства установленным требованиям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3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Допущено в эксплуатацию новых, реконструированных энергоустановок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88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69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Утверждено деклараций безопасности ГТС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69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84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Аварийность и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травматизм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665341"/>
              </p:ext>
            </p:extLst>
          </p:nvPr>
        </p:nvGraphicFramePr>
        <p:xfrm>
          <a:off x="323528" y="1052736"/>
          <a:ext cx="822960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288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4428</TotalTime>
  <Words>215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Федеральная служба по экологическому, технологическому и атомному надзору (Ростехнадзор) Ленское управление Федеральной службы по экологическому, технологическому и атомному надзору</vt:lpstr>
      <vt:lpstr>Количество поднадзорных организаций </vt:lpstr>
      <vt:lpstr>Распределение проверок по видам</vt:lpstr>
      <vt:lpstr>Распределение внеплановых проверок по основаниям их  проведения</vt:lpstr>
      <vt:lpstr>Соотношение количества проведенных плановых, внеплановых проверок с выявленными  нарушениями   / без нарушений</vt:lpstr>
      <vt:lpstr>Количество выявленных нарушений при проведении плановых, внеплановых и КНД по постоянному надзору</vt:lpstr>
      <vt:lpstr>Количество наложенных административных наказаний</vt:lpstr>
      <vt:lpstr>Основные показатели разрешительной деятельности </vt:lpstr>
      <vt:lpstr>Аварийность и травматизм</vt:lpstr>
      <vt:lpstr>Профилактические мероприятия</vt:lpstr>
      <vt:lpstr>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Роева Ирина Валерьевна</dc:creator>
  <cp:lastModifiedBy>Роева Ирина Валерьевна</cp:lastModifiedBy>
  <cp:revision>229</cp:revision>
  <cp:lastPrinted>2021-03-16T07:09:25Z</cp:lastPrinted>
  <dcterms:created xsi:type="dcterms:W3CDTF">2018-07-25T06:35:57Z</dcterms:created>
  <dcterms:modified xsi:type="dcterms:W3CDTF">2026-07-22T00:44:59Z</dcterms:modified>
</cp:coreProperties>
</file>